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1" r:id="rId1"/>
  </p:sldMasterIdLst>
  <p:notesMasterIdLst>
    <p:notesMasterId r:id="rId20"/>
  </p:notesMasterIdLst>
  <p:sldIdLst>
    <p:sldId id="256" r:id="rId2"/>
    <p:sldId id="272" r:id="rId3"/>
    <p:sldId id="260" r:id="rId4"/>
    <p:sldId id="257" r:id="rId5"/>
    <p:sldId id="259" r:id="rId6"/>
    <p:sldId id="258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jolė Krušienė" initials="NK" lastIdx="1" clrIdx="0">
    <p:extLst>
      <p:ext uri="{19B8F6BF-5375-455C-9EA6-DF929625EA0E}">
        <p15:presenceInfo xmlns:p15="http://schemas.microsoft.com/office/powerpoint/2012/main" userId="S::nijole.krusiene@vaizgantoprogimnazija.lt::cb008458-f428-4400-a34b-6b75933d13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580" autoAdjust="0"/>
  </p:normalViewPr>
  <p:slideViewPr>
    <p:cSldViewPr snapToGrid="0">
      <p:cViewPr varScale="1">
        <p:scale>
          <a:sx n="108" d="100"/>
          <a:sy n="108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DAC08-7F65-4B29-BEC4-6F620BD0DD97}" type="datetimeFigureOut">
              <a:rPr lang="lt-LT" smtClean="0"/>
              <a:t>2023-04-25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397899-F12B-475C-917A-162A96B5C12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46316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397899-F12B-475C-917A-162A96B5C126}" type="slidenum">
              <a:rPr lang="lt-LT" smtClean="0"/>
              <a:t>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35350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BF71-38B7-8642-BFCE-EDAE9BD0CBAF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0418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25CB-9D18-264E-A945-2D020344C9DA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0229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FB6C-7E96-8F41-8872-189CA1C59F84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080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81CDE-9BE7-C544-8ACB-7077DFC4270F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535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BA285-9698-1B45-8319-D90A8C63F150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1065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CD42-43FF-B740-998F-DCC3802C4CE3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7421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FFBD-2EE4-8547-BBAE-A1AC91C8D77E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4106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352-D7AC-F242-9256-A4477BCBF354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773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CFC6A-9AE6-404D-9FDD-168B477B9C90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856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CDFD-B4CF-A241-8D71-E814B10BEAF4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999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26A7B589-FD4B-7E46-869A-CBADC5FC564E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036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8A92E-5FF9-8143-81B3-CCB531513398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34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microsoft.com/office/2017/06/relationships/model3d" Target="../media/model3d4.glb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kist.com/search/lt?q=naturaleza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zh/photo/805803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17/06/relationships/model3d" Target="../media/model3d3.glb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A1D5439-BA37-D92E-F7A8-EC72813CC3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lt-LT" dirty="0"/>
              <a:t>Progimnazijos veiklos tobulinimo projektas ,,KOKYBĖS KREPŠELIS“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E01C5C12-7E6C-4241-5C9C-0B63EE99D8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t-LT" dirty="0"/>
              <a:t>DATOS : 2021-07- 22,    2021- 12 / 2022- 02 ,       </a:t>
            </a:r>
            <a:r>
              <a:rPr lang="lt-LT" b="1" dirty="0"/>
              <a:t>2022 – 02 – 14 </a:t>
            </a:r>
            <a:r>
              <a:rPr lang="lt-LT" dirty="0"/>
              <a:t>,  </a:t>
            </a:r>
            <a:r>
              <a:rPr lang="lt-LT" b="1" dirty="0"/>
              <a:t>2023 – 03- 31</a:t>
            </a:r>
            <a:r>
              <a:rPr lang="lt-LT" dirty="0"/>
              <a:t>,             2023 – 08- 31</a:t>
            </a:r>
          </a:p>
        </p:txBody>
      </p:sp>
    </p:spTree>
    <p:extLst>
      <p:ext uri="{BB962C8B-B14F-4D97-AF65-F5344CB8AC3E}">
        <p14:creationId xmlns:p14="http://schemas.microsoft.com/office/powerpoint/2010/main" val="3739626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>
            <a:extLst>
              <a:ext uri="{FF2B5EF4-FFF2-40B4-BE49-F238E27FC236}">
                <a16:creationId xmlns:a16="http://schemas.microsoft.com/office/drawing/2014/main" id="{BC13AA1E-C98C-94A8-EE56-1049AC167C59}"/>
              </a:ext>
            </a:extLst>
          </p:cNvPr>
          <p:cNvSpPr/>
          <p:nvPr/>
        </p:nvSpPr>
        <p:spPr>
          <a:xfrm>
            <a:off x="1245704" y="1789042"/>
            <a:ext cx="5234609" cy="26239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3200" b="1" dirty="0"/>
              <a:t>Įsigytos priemonės badmintonui</a:t>
            </a:r>
          </a:p>
        </p:txBody>
      </p:sp>
      <p:pic>
        <p:nvPicPr>
          <p:cNvPr id="4" name="Grafinis elementas 3" descr="Tenisas">
            <a:extLst>
              <a:ext uri="{FF2B5EF4-FFF2-40B4-BE49-F238E27FC236}">
                <a16:creationId xmlns:a16="http://schemas.microsoft.com/office/drawing/2014/main" id="{B8759E66-6410-3696-B6BF-6A7C890F0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7617" y="549967"/>
            <a:ext cx="2007705" cy="1795667"/>
          </a:xfrm>
          <a:prstGeom prst="rect">
            <a:avLst/>
          </a:prstGeom>
        </p:spPr>
      </p:pic>
      <p:pic>
        <p:nvPicPr>
          <p:cNvPr id="6" name="Grafinis elementas 5" descr="Tenisas">
            <a:extLst>
              <a:ext uri="{FF2B5EF4-FFF2-40B4-BE49-F238E27FC236}">
                <a16:creationId xmlns:a16="http://schemas.microsoft.com/office/drawing/2014/main" id="{65B82232-72E2-E937-FD65-4D9975FFF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30280" y="2504661"/>
            <a:ext cx="3412434" cy="288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85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>
            <a:extLst>
              <a:ext uri="{FF2B5EF4-FFF2-40B4-BE49-F238E27FC236}">
                <a16:creationId xmlns:a16="http://schemas.microsoft.com/office/drawing/2014/main" id="{248EF335-7FB2-778A-CE98-82CB490F742D}"/>
              </a:ext>
            </a:extLst>
          </p:cNvPr>
          <p:cNvSpPr/>
          <p:nvPr/>
        </p:nvSpPr>
        <p:spPr>
          <a:xfrm>
            <a:off x="781879" y="765313"/>
            <a:ext cx="6162261" cy="19248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6000" b="1" dirty="0"/>
              <a:t>Įsigyti rūbai šokėjams</a:t>
            </a:r>
          </a:p>
        </p:txBody>
      </p:sp>
      <p:pic>
        <p:nvPicPr>
          <p:cNvPr id="4" name="Grafinis elementas 3" descr="Ilgarankoviai marškiniai">
            <a:extLst>
              <a:ext uri="{FF2B5EF4-FFF2-40B4-BE49-F238E27FC236}">
                <a16:creationId xmlns:a16="http://schemas.microsoft.com/office/drawing/2014/main" id="{34269100-4728-C84E-EB30-87FF9480D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0487" y="202097"/>
            <a:ext cx="4578626" cy="2819399"/>
          </a:xfrm>
          <a:prstGeom prst="rect">
            <a:avLst/>
          </a:prstGeom>
        </p:spPr>
      </p:pic>
      <p:pic>
        <p:nvPicPr>
          <p:cNvPr id="6" name="Grafinis elementas 5" descr="Kelnės">
            <a:extLst>
              <a:ext uri="{FF2B5EF4-FFF2-40B4-BE49-F238E27FC236}">
                <a16:creationId xmlns:a16="http://schemas.microsoft.com/office/drawing/2014/main" id="{331FA2F2-F4B0-91A3-BD9F-140B0A9806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40487" y="2690191"/>
            <a:ext cx="4578626" cy="316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14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>
            <a:extLst>
              <a:ext uri="{FF2B5EF4-FFF2-40B4-BE49-F238E27FC236}">
                <a16:creationId xmlns:a16="http://schemas.microsoft.com/office/drawing/2014/main" id="{01AA257B-875B-B217-567D-09E01DB83617}"/>
              </a:ext>
            </a:extLst>
          </p:cNvPr>
          <p:cNvSpPr/>
          <p:nvPr/>
        </p:nvSpPr>
        <p:spPr>
          <a:xfrm>
            <a:off x="1497495" y="848139"/>
            <a:ext cx="9568069" cy="239864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3200" b="1" dirty="0"/>
              <a:t>Psichologai mokiniams organizavo savęs pažinimo užsiėmimus. Juose dalyvavo</a:t>
            </a:r>
            <a:r>
              <a:rPr lang="en-US" sz="3200" b="1" dirty="0"/>
              <a:t> </a:t>
            </a:r>
            <a:r>
              <a:rPr lang="lt-LT" sz="3200" b="1" dirty="0"/>
              <a:t>81, 9 </a:t>
            </a:r>
            <a:r>
              <a:rPr lang="en-US" sz="3200" b="1" dirty="0"/>
              <a:t>% </a:t>
            </a:r>
            <a:r>
              <a:rPr lang="en-US" sz="3200" b="1" dirty="0" err="1"/>
              <a:t>pagrindinio</a:t>
            </a:r>
            <a:r>
              <a:rPr lang="en-US" sz="3200" b="1" dirty="0"/>
              <a:t> </a:t>
            </a:r>
            <a:r>
              <a:rPr lang="en-US" sz="3200" b="1" dirty="0" err="1"/>
              <a:t>ugdymo</a:t>
            </a:r>
            <a:r>
              <a:rPr lang="en-US" sz="3200" b="1" dirty="0"/>
              <a:t> </a:t>
            </a:r>
            <a:r>
              <a:rPr lang="en-US" sz="3200" b="1" dirty="0" err="1"/>
              <a:t>programos</a:t>
            </a:r>
            <a:r>
              <a:rPr lang="en-US" sz="3200" b="1" dirty="0"/>
              <a:t> </a:t>
            </a:r>
            <a:r>
              <a:rPr lang="en-US" sz="3200" b="1" dirty="0" err="1"/>
              <a:t>mokini</a:t>
            </a:r>
            <a:r>
              <a:rPr lang="lt-LT" sz="3200" b="1" dirty="0"/>
              <a:t>ų.</a:t>
            </a:r>
          </a:p>
        </p:txBody>
      </p:sp>
      <p:pic>
        <p:nvPicPr>
          <p:cNvPr id="4" name="Grafinis elementas 3" descr="Vaikai">
            <a:extLst>
              <a:ext uri="{FF2B5EF4-FFF2-40B4-BE49-F238E27FC236}">
                <a16:creationId xmlns:a16="http://schemas.microsoft.com/office/drawing/2014/main" id="{9064CA2B-BFC1-1129-2FC4-89F4C3BDD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0957" y="3428999"/>
            <a:ext cx="4465981" cy="258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08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>
            <a:extLst>
              <a:ext uri="{FF2B5EF4-FFF2-40B4-BE49-F238E27FC236}">
                <a16:creationId xmlns:a16="http://schemas.microsoft.com/office/drawing/2014/main" id="{8D6F7993-7D3E-0B39-9843-B725D6A150E5}"/>
              </a:ext>
            </a:extLst>
          </p:cNvPr>
          <p:cNvSpPr/>
          <p:nvPr/>
        </p:nvSpPr>
        <p:spPr>
          <a:xfrm>
            <a:off x="119270" y="622853"/>
            <a:ext cx="5320748" cy="45057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4000" b="1" dirty="0"/>
              <a:t>Mokiniai dalyvavo pažintinėse išvykose, edukaciniuose renginiuose, STEAM centruose</a:t>
            </a:r>
            <a:r>
              <a:rPr lang="lt-LT" sz="3600" b="1" dirty="0"/>
              <a:t>.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is 2" descr="Droid">
                <a:extLst>
                  <a:ext uri="{FF2B5EF4-FFF2-40B4-BE49-F238E27FC236}">
                    <a16:creationId xmlns:a16="http://schemas.microsoft.com/office/drawing/2014/main" id="{F7940CBF-ACCF-E46E-EDC0-8D9301366FD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47291918"/>
                  </p:ext>
                </p:extLst>
              </p:nvPr>
            </p:nvGraphicFramePr>
            <p:xfrm>
              <a:off x="8769296" y="407464"/>
              <a:ext cx="2932323" cy="432028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932323" cy="4320287"/>
                    </a:xfrm>
                    <a:prstGeom prst="rect">
                      <a:avLst/>
                    </a:prstGeom>
                  </am3d:spPr>
                  <am3d:camera>
                    <am3d:pos x="0" y="0" z="6539039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97363" d="1000000"/>
                    <am3d:preTrans dx="21" dy="-17996468" dz="1371845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35637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is 2" descr="Droid">
                <a:extLst>
                  <a:ext uri="{FF2B5EF4-FFF2-40B4-BE49-F238E27FC236}">
                    <a16:creationId xmlns:a16="http://schemas.microsoft.com/office/drawing/2014/main" id="{F7940CBF-ACCF-E46E-EDC0-8D9301366FD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69296" y="407464"/>
                <a:ext cx="2932323" cy="432028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8666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>
            <a:extLst>
              <a:ext uri="{FF2B5EF4-FFF2-40B4-BE49-F238E27FC236}">
                <a16:creationId xmlns:a16="http://schemas.microsoft.com/office/drawing/2014/main" id="{CF95D802-3930-75E9-2682-9C4FA939ADA8}"/>
              </a:ext>
            </a:extLst>
          </p:cNvPr>
          <p:cNvSpPr/>
          <p:nvPr/>
        </p:nvSpPr>
        <p:spPr>
          <a:xfrm>
            <a:off x="39756" y="278294"/>
            <a:ext cx="6056244" cy="41081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/>
              <a:t>Savivald</a:t>
            </a:r>
            <a:r>
              <a:rPr lang="lt-LT" sz="4400" dirty="0" err="1"/>
              <a:t>žiai</a:t>
            </a:r>
            <a:r>
              <a:rPr lang="lt-LT" sz="4400" dirty="0"/>
              <a:t> mokosi, </a:t>
            </a:r>
            <a:r>
              <a:rPr lang="en-US" sz="4400" dirty="0"/>
              <a:t> </a:t>
            </a:r>
            <a:r>
              <a:rPr lang="lt-LT" sz="4400" dirty="0"/>
              <a:t>kai </a:t>
            </a:r>
            <a:r>
              <a:rPr lang="en-US" sz="4400" dirty="0"/>
              <a:t>  </a:t>
            </a:r>
            <a:r>
              <a:rPr lang="en-US" sz="4400" dirty="0" err="1"/>
              <a:t>planuoja</a:t>
            </a:r>
            <a:r>
              <a:rPr lang="en-US" sz="4400" dirty="0"/>
              <a:t> .</a:t>
            </a:r>
          </a:p>
          <a:p>
            <a:pPr algn="ctr"/>
            <a:r>
              <a:rPr lang="en-US" sz="4400" b="1" dirty="0"/>
              <a:t>Tri</a:t>
            </a:r>
            <a:r>
              <a:rPr lang="lt-LT" sz="4400" b="1" dirty="0"/>
              <a:t>š</a:t>
            </a:r>
            <a:r>
              <a:rPr lang="en-US" sz="4400" b="1" dirty="0" err="1"/>
              <a:t>aliai</a:t>
            </a:r>
            <a:r>
              <a:rPr lang="en-US" sz="4400" b="1" dirty="0"/>
              <a:t> </a:t>
            </a:r>
            <a:r>
              <a:rPr lang="en-US" sz="4400" b="1" dirty="0" err="1"/>
              <a:t>pokalbiai</a:t>
            </a:r>
            <a:r>
              <a:rPr lang="en-US" sz="4400" b="1" dirty="0"/>
              <a:t> </a:t>
            </a:r>
            <a:r>
              <a:rPr lang="lt-LT" sz="4400" b="1" dirty="0"/>
              <a:t>- mokytojas , mokinys , tėvai</a:t>
            </a:r>
            <a:r>
              <a:rPr lang="lt-LT" sz="2000" b="1" dirty="0"/>
              <a:t>. </a:t>
            </a:r>
          </a:p>
        </p:txBody>
      </p:sp>
      <p:pic>
        <p:nvPicPr>
          <p:cNvPr id="4" name="Grafinis elementas 3" descr="Verslo augimas">
            <a:extLst>
              <a:ext uri="{FF2B5EF4-FFF2-40B4-BE49-F238E27FC236}">
                <a16:creationId xmlns:a16="http://schemas.microsoft.com/office/drawing/2014/main" id="{1EE8E6F1-27A1-E87F-AD2B-2A749A337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0400" y="145774"/>
            <a:ext cx="3438939" cy="438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47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>
            <a:extLst>
              <a:ext uri="{FF2B5EF4-FFF2-40B4-BE49-F238E27FC236}">
                <a16:creationId xmlns:a16="http://schemas.microsoft.com/office/drawing/2014/main" id="{971C0854-BFC9-C199-2386-108ADCBD6198}"/>
              </a:ext>
            </a:extLst>
          </p:cNvPr>
          <p:cNvSpPr/>
          <p:nvPr/>
        </p:nvSpPr>
        <p:spPr>
          <a:xfrm>
            <a:off x="1073426" y="1192694"/>
            <a:ext cx="9064487" cy="36576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4400" dirty="0"/>
              <a:t>Specialiųjų poreikių mokiniams pagalbą teikia mokytojo padėjėjas.</a:t>
            </a:r>
          </a:p>
        </p:txBody>
      </p:sp>
      <p:pic>
        <p:nvPicPr>
          <p:cNvPr id="4" name="Grafinis elementas 3" descr="Moteris su vaiku">
            <a:extLst>
              <a:ext uri="{FF2B5EF4-FFF2-40B4-BE49-F238E27FC236}">
                <a16:creationId xmlns:a16="http://schemas.microsoft.com/office/drawing/2014/main" id="{A018BA7E-D1F3-2DCE-D94B-4FC358441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86122" y="3429000"/>
            <a:ext cx="1987826" cy="215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16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>
            <a:extLst>
              <a:ext uri="{FF2B5EF4-FFF2-40B4-BE49-F238E27FC236}">
                <a16:creationId xmlns:a16="http://schemas.microsoft.com/office/drawing/2014/main" id="{A0D253FC-DFC9-8D58-F558-4EB762450032}"/>
              </a:ext>
            </a:extLst>
          </p:cNvPr>
          <p:cNvSpPr/>
          <p:nvPr/>
        </p:nvSpPr>
        <p:spPr>
          <a:xfrm>
            <a:off x="2729948" y="463826"/>
            <a:ext cx="7275443" cy="3352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3200" b="1" dirty="0"/>
              <a:t>Įsteigta IT inžinieriaus – konsultanto pareigybė( 0, 5 etato).</a:t>
            </a:r>
          </a:p>
        </p:txBody>
      </p:sp>
      <p:pic>
        <p:nvPicPr>
          <p:cNvPr id="4" name="Grafinis elementas 3" descr="Belaidžio tinklo kelvedis">
            <a:extLst>
              <a:ext uri="{FF2B5EF4-FFF2-40B4-BE49-F238E27FC236}">
                <a16:creationId xmlns:a16="http://schemas.microsoft.com/office/drawing/2014/main" id="{42FFE22E-1866-4BA4-C5E3-05E127B1F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16" y="3816626"/>
            <a:ext cx="3114261" cy="2067340"/>
          </a:xfrm>
          <a:prstGeom prst="rect">
            <a:avLst/>
          </a:prstGeom>
        </p:spPr>
      </p:pic>
      <p:pic>
        <p:nvPicPr>
          <p:cNvPr id="6" name="Grafinis elementas 5" descr="Internetas">
            <a:extLst>
              <a:ext uri="{FF2B5EF4-FFF2-40B4-BE49-F238E27FC236}">
                <a16:creationId xmlns:a16="http://schemas.microsoft.com/office/drawing/2014/main" id="{DB71C93B-736B-4B39-4D7B-B7D198EBB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94642" y="4068416"/>
            <a:ext cx="3114262" cy="197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82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>
            <a:extLst>
              <a:ext uri="{FF2B5EF4-FFF2-40B4-BE49-F238E27FC236}">
                <a16:creationId xmlns:a16="http://schemas.microsoft.com/office/drawing/2014/main" id="{F16B8A65-331F-D418-AEE9-267B879E2BA5}"/>
              </a:ext>
            </a:extLst>
          </p:cNvPr>
          <p:cNvSpPr/>
          <p:nvPr/>
        </p:nvSpPr>
        <p:spPr>
          <a:xfrm>
            <a:off x="463825" y="980661"/>
            <a:ext cx="10257183" cy="39756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3600" b="1" dirty="0"/>
              <a:t>SĖKMĖS ( pažanga)  : </a:t>
            </a:r>
          </a:p>
          <a:p>
            <a:pPr algn="ctr"/>
            <a:r>
              <a:rPr lang="lt-LT" dirty="0"/>
              <a:t>*</a:t>
            </a:r>
            <a:r>
              <a:rPr lang="lt-LT" sz="2000" dirty="0"/>
              <a:t>mokiniai dalyvauja integruotuose projektuose, bendradarbiauja, analizuoja savo patirtis , </a:t>
            </a:r>
          </a:p>
          <a:p>
            <a:pPr algn="ctr"/>
            <a:r>
              <a:rPr lang="lt-LT" sz="2000" dirty="0"/>
              <a:t>jas pristato kitiems mokiniams (</a:t>
            </a:r>
            <a:r>
              <a:rPr lang="lt-LT" sz="2000" dirty="0" err="1"/>
              <a:t>savivaldus</a:t>
            </a:r>
            <a:r>
              <a:rPr lang="lt-LT" sz="2000" dirty="0"/>
              <a:t> mokymas, viešasis kalbėjimas);</a:t>
            </a:r>
          </a:p>
          <a:p>
            <a:pPr algn="ctr"/>
            <a:r>
              <a:rPr lang="lt-LT" sz="2000" dirty="0"/>
              <a:t>*didėja mokytojų profesinis kapitalas ( kvalifikacijos kėlimas, pasidalinimas gerąja patirtimi metodiniuose pasitarimuose, konferencijoje ) ;</a:t>
            </a:r>
          </a:p>
          <a:p>
            <a:pPr algn="ctr"/>
            <a:r>
              <a:rPr lang="lt-LT" sz="2000" dirty="0"/>
              <a:t>*mokiniai ugdosi gebėjimus neformaliojo švietimo veiklose, dalykų moduliuose, konsultacijose;</a:t>
            </a:r>
          </a:p>
          <a:p>
            <a:pPr algn="ctr"/>
            <a:r>
              <a:rPr lang="lt-LT" sz="2000" dirty="0"/>
              <a:t>*mokiniai mokosi kitose aplinkose, įgyja naujų patirčių, plečia savo  akiratį;</a:t>
            </a:r>
          </a:p>
          <a:p>
            <a:pPr algn="ctr"/>
            <a:r>
              <a:rPr lang="lt-LT" sz="2000" dirty="0"/>
              <a:t>*specialiųjų poreikių mokiniai labiau pasitiki savo jėgomis;</a:t>
            </a:r>
          </a:p>
          <a:p>
            <a:pPr algn="ctr"/>
            <a:r>
              <a:rPr lang="lt-LT" sz="2000" dirty="0"/>
              <a:t>*plečiamas IT tinklas;</a:t>
            </a:r>
          </a:p>
          <a:p>
            <a:pPr algn="ctr"/>
            <a:r>
              <a:rPr lang="lt-LT" sz="2000"/>
              <a:t>*  gerėja </a:t>
            </a:r>
            <a:r>
              <a:rPr lang="lt-LT" sz="2000" dirty="0"/>
              <a:t>edukacinės aplinkos; </a:t>
            </a:r>
          </a:p>
          <a:p>
            <a:pPr algn="ctr"/>
            <a:r>
              <a:rPr lang="lt-LT" sz="2000" dirty="0"/>
              <a:t>*     68</a:t>
            </a:r>
            <a:r>
              <a:rPr lang="en-US" sz="2000" dirty="0"/>
              <a:t>%  8 </a:t>
            </a:r>
            <a:r>
              <a:rPr lang="en-US" sz="2000" dirty="0" err="1"/>
              <a:t>klasi</a:t>
            </a:r>
            <a:r>
              <a:rPr lang="lt-LT" sz="2000" dirty="0"/>
              <a:t>ų </a:t>
            </a:r>
            <a:r>
              <a:rPr lang="en-US" sz="2000" dirty="0"/>
              <a:t> </a:t>
            </a:r>
            <a:r>
              <a:rPr lang="en-US" sz="2000" dirty="0" err="1"/>
              <a:t>mokini</a:t>
            </a:r>
            <a:r>
              <a:rPr lang="lt-LT" sz="2000" dirty="0"/>
              <a:t>ų lietuvių kalbos  gebėjimai NMPP įvertinti aukščiau  respublikos vidurkio.</a:t>
            </a:r>
          </a:p>
          <a:p>
            <a:pPr algn="ctr"/>
            <a:endParaRPr lang="lt-LT" dirty="0"/>
          </a:p>
          <a:p>
            <a:pPr algn="ctr"/>
            <a:endParaRPr lang="lt-LT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lt-LT" dirty="0"/>
          </a:p>
          <a:p>
            <a:pPr algn="ctr"/>
            <a:endParaRPr lang="lt-LT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965335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: suapvalinti kampai 1">
            <a:extLst>
              <a:ext uri="{FF2B5EF4-FFF2-40B4-BE49-F238E27FC236}">
                <a16:creationId xmlns:a16="http://schemas.microsoft.com/office/drawing/2014/main" id="{733CC47B-1F4D-86F3-93B0-924226C11B27}"/>
              </a:ext>
            </a:extLst>
          </p:cNvPr>
          <p:cNvSpPr/>
          <p:nvPr/>
        </p:nvSpPr>
        <p:spPr>
          <a:xfrm>
            <a:off x="1630015" y="400464"/>
            <a:ext cx="9283811" cy="23853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4400" b="1" dirty="0"/>
              <a:t>,,Ugdyti , tai reiškia kurti‘‘</a:t>
            </a:r>
          </a:p>
          <a:p>
            <a:pPr algn="ctr"/>
            <a:r>
              <a:rPr lang="lt-LT" sz="2400" dirty="0"/>
              <a:t>Napoleonas, Prancūzijos karvedys</a:t>
            </a: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0BB82BB2-9CAF-F5D2-DBD5-8E9002EAC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591338" y="2939550"/>
            <a:ext cx="5605671" cy="328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88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246CF11-C0BE-A9C7-1433-BE0210847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867037"/>
            <a:ext cx="9603275" cy="1049235"/>
          </a:xfrm>
        </p:spPr>
        <p:txBody>
          <a:bodyPr/>
          <a:lstStyle/>
          <a:p>
            <a:r>
              <a:rPr lang="lt-LT" dirty="0"/>
              <a:t>  </a:t>
            </a:r>
            <a:r>
              <a:rPr lang="lt-LT" b="1" dirty="0"/>
              <a:t>KOKYBĖ                                                   VERTĖ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C49445F5-C730-6C55-54D8-2C37AC237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lt-LT" b="1" dirty="0"/>
              <a:t>Ko reikia ?                                                                         Kaip išmatuoti ?</a:t>
            </a:r>
          </a:p>
          <a:p>
            <a:pPr marL="0" indent="0">
              <a:buNone/>
            </a:pPr>
            <a:r>
              <a:rPr lang="lt-LT" b="1" dirty="0"/>
              <a:t>  </a:t>
            </a:r>
            <a:r>
              <a:rPr lang="lt-LT" dirty="0"/>
              <a:t>Aiškios krypties (planavimo)                                   Parengtas planas</a:t>
            </a:r>
          </a:p>
          <a:p>
            <a:r>
              <a:rPr lang="lt-LT" dirty="0"/>
              <a:t>Lėšų                                                                    Gautos , įsisavintos lėšos </a:t>
            </a:r>
          </a:p>
          <a:p>
            <a:r>
              <a:rPr lang="lt-LT" dirty="0"/>
              <a:t>Žmogiškųjų išteklių                                              Mokytojai , mokiniai, darbuotojai, tėvai</a:t>
            </a:r>
          </a:p>
          <a:p>
            <a:r>
              <a:rPr lang="lt-LT" dirty="0"/>
              <a:t>Nusiteikimo, aktyvumo                                         Įsitraukimas</a:t>
            </a:r>
          </a:p>
          <a:p>
            <a:r>
              <a:rPr lang="lt-LT" dirty="0"/>
              <a:t> Laiko                                                                 </a:t>
            </a:r>
            <a:r>
              <a:rPr lang="lt-LT" dirty="0" err="1"/>
              <a:t>Laiko</a:t>
            </a:r>
            <a:r>
              <a:rPr lang="lt-LT" dirty="0"/>
              <a:t> vadyba  (24 val. ) </a:t>
            </a:r>
          </a:p>
          <a:p>
            <a:r>
              <a:rPr lang="lt-LT" dirty="0"/>
              <a:t>Bendradarbiavimo                                               Trišaliai pokalbiai, patirties refleksijos</a:t>
            </a:r>
          </a:p>
          <a:p>
            <a:r>
              <a:rPr lang="lt-LT" dirty="0"/>
              <a:t>Pasiekimų                                                            NMPP, platusis </a:t>
            </a:r>
            <a:r>
              <a:rPr lang="lt-LT" dirty="0" err="1"/>
              <a:t>isivertinimas</a:t>
            </a:r>
            <a:r>
              <a:rPr lang="lt-LT" dirty="0"/>
              <a:t>, išorinis auditas</a:t>
            </a:r>
          </a:p>
        </p:txBody>
      </p:sp>
      <p:sp>
        <p:nvSpPr>
          <p:cNvPr id="4" name="Veiksmo mygtukas: žinynas 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AF42EC3-C797-D3CF-D241-D03E994445C7}"/>
              </a:ext>
            </a:extLst>
          </p:cNvPr>
          <p:cNvSpPr/>
          <p:nvPr/>
        </p:nvSpPr>
        <p:spPr>
          <a:xfrm>
            <a:off x="11622156" y="6129832"/>
            <a:ext cx="2557670" cy="2113022"/>
          </a:xfrm>
          <a:prstGeom prst="actionButtonHelp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" name="Rodyklė: dešinėn 4">
            <a:extLst>
              <a:ext uri="{FF2B5EF4-FFF2-40B4-BE49-F238E27FC236}">
                <a16:creationId xmlns:a16="http://schemas.microsoft.com/office/drawing/2014/main" id="{F74721CF-207D-042C-929B-7AD386E47134}"/>
              </a:ext>
            </a:extLst>
          </p:cNvPr>
          <p:cNvSpPr/>
          <p:nvPr/>
        </p:nvSpPr>
        <p:spPr>
          <a:xfrm>
            <a:off x="5707860" y="767577"/>
            <a:ext cx="1090709" cy="537693"/>
          </a:xfrm>
          <a:prstGeom prst="rightArrow">
            <a:avLst>
              <a:gd name="adj1" fmla="val 4453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38276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9DEA4ED-D7FC-05C6-459E-70D41C3BD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2904382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lt-LT" dirty="0"/>
              <a:t>Europos SĄJUNGOS </a:t>
            </a:r>
            <a:r>
              <a:rPr lang="lt-LT" dirty="0" err="1"/>
              <a:t>sruktūrinių</a:t>
            </a:r>
            <a:r>
              <a:rPr lang="lt-LT" dirty="0"/>
              <a:t> Fondų / Europos socialinio  FONDO </a:t>
            </a:r>
            <a:r>
              <a:rPr lang="lt-LT" dirty="0" err="1"/>
              <a:t>LėŠOMIS</a:t>
            </a:r>
            <a:r>
              <a:rPr lang="lt-LT" dirty="0"/>
              <a:t> BENDRAI FINANSUOJAMAS PROJEKTAS +savivaldybės LĖŠOS</a:t>
            </a:r>
            <a:br>
              <a:rPr lang="lt-LT" dirty="0"/>
            </a:br>
            <a:r>
              <a:rPr lang="lt-LT" dirty="0"/>
              <a:t>(85</a:t>
            </a:r>
            <a:r>
              <a:rPr lang="en-US" dirty="0"/>
              <a:t>% </a:t>
            </a:r>
            <a:r>
              <a:rPr lang="lt-LT" dirty="0"/>
              <a:t>+15</a:t>
            </a:r>
            <a:r>
              <a:rPr lang="en-US" dirty="0"/>
              <a:t>%)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275589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nis elementas 2" descr="Matuoklis">
            <a:extLst>
              <a:ext uri="{FF2B5EF4-FFF2-40B4-BE49-F238E27FC236}">
                <a16:creationId xmlns:a16="http://schemas.microsoft.com/office/drawing/2014/main" id="{679008D2-0399-A488-3A9B-AE58DA56F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V="1">
            <a:off x="10717684" y="3873470"/>
            <a:ext cx="45719" cy="731661"/>
          </a:xfrm>
          <a:prstGeom prst="rect">
            <a:avLst/>
          </a:prstGeom>
        </p:spPr>
      </p:pic>
      <p:sp>
        <p:nvSpPr>
          <p:cNvPr id="5" name="Stačiakampis 4">
            <a:extLst>
              <a:ext uri="{FF2B5EF4-FFF2-40B4-BE49-F238E27FC236}">
                <a16:creationId xmlns:a16="http://schemas.microsoft.com/office/drawing/2014/main" id="{F622EDC9-5365-4450-E0CB-977854C6FCE4}"/>
              </a:ext>
            </a:extLst>
          </p:cNvPr>
          <p:cNvSpPr/>
          <p:nvPr/>
        </p:nvSpPr>
        <p:spPr>
          <a:xfrm>
            <a:off x="6096000" y="3144601"/>
            <a:ext cx="5102087" cy="270344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3600" dirty="0"/>
              <a:t>LĖŠOS </a:t>
            </a:r>
            <a:r>
              <a:rPr lang="lt-LT" sz="3600" b="1" dirty="0"/>
              <a:t>KK </a:t>
            </a:r>
          </a:p>
          <a:p>
            <a:pPr algn="ctr"/>
            <a:r>
              <a:rPr lang="lt-LT" sz="3600" b="1" dirty="0"/>
              <a:t>2 metams - </a:t>
            </a:r>
          </a:p>
          <a:p>
            <a:pPr algn="ctr"/>
            <a:r>
              <a:rPr lang="lt-LT" sz="3600" b="1" dirty="0"/>
              <a:t>122428,80 EUR </a:t>
            </a:r>
          </a:p>
        </p:txBody>
      </p:sp>
      <p:pic>
        <p:nvPicPr>
          <p:cNvPr id="7" name="Grafinis elementas 6" descr="Pirkinių krepšys">
            <a:extLst>
              <a:ext uri="{FF2B5EF4-FFF2-40B4-BE49-F238E27FC236}">
                <a16:creationId xmlns:a16="http://schemas.microsoft.com/office/drawing/2014/main" id="{EFE508D9-A711-D6D1-5CF3-12A323E12C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42874" y="266439"/>
            <a:ext cx="6361042" cy="3488113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9165820B-8E9B-E35A-9D4E-2D18404B70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218168" y="1625832"/>
            <a:ext cx="4857750" cy="147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90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: suapvalinti kampai 1">
            <a:extLst>
              <a:ext uri="{FF2B5EF4-FFF2-40B4-BE49-F238E27FC236}">
                <a16:creationId xmlns:a16="http://schemas.microsoft.com/office/drawing/2014/main" id="{CC392DF7-2F12-7B22-381F-7AD74BB4E4B7}"/>
              </a:ext>
            </a:extLst>
          </p:cNvPr>
          <p:cNvSpPr/>
          <p:nvPr/>
        </p:nvSpPr>
        <p:spPr>
          <a:xfrm>
            <a:off x="1345096" y="188844"/>
            <a:ext cx="9501808" cy="52611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6000" b="1" dirty="0"/>
              <a:t>Sritys :</a:t>
            </a:r>
            <a:r>
              <a:rPr lang="lt-LT" dirty="0"/>
              <a:t> </a:t>
            </a:r>
            <a:r>
              <a:rPr lang="lt-LT" dirty="0">
                <a:solidFill>
                  <a:schemeClr val="accent1">
                    <a:lumMod val="75000"/>
                  </a:schemeClr>
                </a:solidFill>
              </a:rPr>
              <a:t>MOKYTOJŲ    KVALIFIKACIJOS   TOBULINIMAS.</a:t>
            </a:r>
          </a:p>
          <a:p>
            <a:pPr algn="ctr"/>
            <a:r>
              <a:rPr lang="lt-LT" dirty="0"/>
              <a:t> MOKYMŲ CIKLAS MOKINIAMS  SAVĘS PAŽINIMUI , MOTYVAVIMUI. </a:t>
            </a:r>
          </a:p>
          <a:p>
            <a:pPr algn="ctr"/>
            <a:r>
              <a:rPr lang="lt-LT" dirty="0">
                <a:solidFill>
                  <a:srgbClr val="C00000"/>
                </a:solidFill>
              </a:rPr>
              <a:t>MOKINIŲ SAVIRAIŠKA NEFORMALIOJO ŠVIETIMO VEIKLOSE (NAUJI BŪRELIAI)</a:t>
            </a:r>
          </a:p>
          <a:p>
            <a:pPr algn="ctr"/>
            <a:r>
              <a:rPr lang="lt-LT" dirty="0"/>
              <a:t> SKAITMENINĖS APLINKOS GERINIMAS. </a:t>
            </a:r>
            <a:r>
              <a:rPr lang="lt-LT" dirty="0">
                <a:solidFill>
                  <a:srgbClr val="00B050"/>
                </a:solidFill>
              </a:rPr>
              <a:t>EDUKACINIŲ APLINKŲ TOBULINIMAS.</a:t>
            </a:r>
          </a:p>
          <a:p>
            <a:pPr algn="ctr"/>
            <a:r>
              <a:rPr lang="lt-LT" dirty="0">
                <a:solidFill>
                  <a:srgbClr val="0070C0"/>
                </a:solidFill>
              </a:rPr>
              <a:t>ORGANIZUOJAMOS DALYKŲ KONSULTACIJOS (4, 5, 6, 7, 8 kl. )  </a:t>
            </a:r>
          </a:p>
          <a:p>
            <a:pPr algn="ctr"/>
            <a:r>
              <a:rPr lang="lt-LT" dirty="0">
                <a:solidFill>
                  <a:srgbClr val="002060"/>
                </a:solidFill>
              </a:rPr>
              <a:t>MOKYTOJO PADĖJĖJO PAGALBA . </a:t>
            </a:r>
            <a:r>
              <a:rPr lang="lt-LT" dirty="0">
                <a:solidFill>
                  <a:schemeClr val="accent3">
                    <a:lumMod val="75000"/>
                  </a:schemeClr>
                </a:solidFill>
              </a:rPr>
              <a:t>LIETUVIŲ KALBOS IR MATEMATIKOS MODULIAI</a:t>
            </a:r>
          </a:p>
          <a:p>
            <a:pPr algn="ctr"/>
            <a:r>
              <a:rPr lang="lt-LT" dirty="0">
                <a:solidFill>
                  <a:schemeClr val="accent2">
                    <a:lumMod val="50000"/>
                  </a:schemeClr>
                </a:solidFill>
              </a:rPr>
              <a:t>ILGALAIKIAI INTEGRUOTOS MOKYMOSI VEIKLOS PROJEKTAI 4 – 8 kl. </a:t>
            </a:r>
          </a:p>
          <a:p>
            <a:pPr algn="ctr"/>
            <a:r>
              <a:rPr lang="lt-LT" dirty="0">
                <a:solidFill>
                  <a:srgbClr val="00B0F0"/>
                </a:solidFill>
              </a:rPr>
              <a:t>MOKINIŲ DALYVAVIMAS PATIRTINIO MOKYMOSI VEIKLOSE.</a:t>
            </a:r>
          </a:p>
          <a:p>
            <a:pPr algn="ctr"/>
            <a:r>
              <a:rPr lang="lt-LT" dirty="0">
                <a:solidFill>
                  <a:srgbClr val="0070C0"/>
                </a:solidFill>
              </a:rPr>
              <a:t>MOKINIŲ ĮTRAUKIMAS Į MOKYMOSI PLANAVIMĄ ( TRIŠALIAI POKALBIAI).</a:t>
            </a:r>
          </a:p>
        </p:txBody>
      </p:sp>
    </p:spTree>
    <p:extLst>
      <p:ext uri="{BB962C8B-B14F-4D97-AF65-F5344CB8AC3E}">
        <p14:creationId xmlns:p14="http://schemas.microsoft.com/office/powerpoint/2010/main" val="1351622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>
            <a:extLst>
              <a:ext uri="{FF2B5EF4-FFF2-40B4-BE49-F238E27FC236}">
                <a16:creationId xmlns:a16="http://schemas.microsoft.com/office/drawing/2014/main" id="{098E3980-59A3-B014-D9C9-62BB90BC4C18}"/>
              </a:ext>
            </a:extLst>
          </p:cNvPr>
          <p:cNvSpPr/>
          <p:nvPr/>
        </p:nvSpPr>
        <p:spPr>
          <a:xfrm>
            <a:off x="251792" y="4068416"/>
            <a:ext cx="5327374" cy="15770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800" b="1" dirty="0"/>
              <a:t>Tikslas : Aktyvinti mokinio  savivaldų mokymą(</a:t>
            </a:r>
            <a:r>
              <a:rPr lang="lt-LT" sz="2800" b="1" dirty="0" err="1"/>
              <a:t>si</a:t>
            </a:r>
            <a:r>
              <a:rPr lang="lt-LT" sz="2800" b="1" dirty="0"/>
              <a:t>) , skatinantį asmeninę pažangą.</a:t>
            </a:r>
          </a:p>
        </p:txBody>
      </p:sp>
      <p:pic>
        <p:nvPicPr>
          <p:cNvPr id="4" name="Grafinis elementas 3" descr="Klasė">
            <a:extLst>
              <a:ext uri="{FF2B5EF4-FFF2-40B4-BE49-F238E27FC236}">
                <a16:creationId xmlns:a16="http://schemas.microsoft.com/office/drawing/2014/main" id="{3CDF07EC-B6BD-82BC-9C9A-86131BCB5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2836" y="1355034"/>
            <a:ext cx="5049077" cy="320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89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>
            <a:extLst>
              <a:ext uri="{FF2B5EF4-FFF2-40B4-BE49-F238E27FC236}">
                <a16:creationId xmlns:a16="http://schemas.microsoft.com/office/drawing/2014/main" id="{B5F98AC2-71F3-771C-A7F1-03C0F8B12E1E}"/>
              </a:ext>
            </a:extLst>
          </p:cNvPr>
          <p:cNvSpPr/>
          <p:nvPr/>
        </p:nvSpPr>
        <p:spPr>
          <a:xfrm>
            <a:off x="795131" y="2766392"/>
            <a:ext cx="5751443" cy="33428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400" b="1" dirty="0"/>
              <a:t>Iš KK krepšelio projekto lėšų įsigytos techninės mokymo priemonės </a:t>
            </a:r>
            <a:r>
              <a:rPr lang="en-US" sz="2400" b="1" dirty="0"/>
              <a:t>: 5 </a:t>
            </a:r>
            <a:r>
              <a:rPr lang="en-US" sz="2400" b="1" dirty="0" err="1"/>
              <a:t>interaktyvios</a:t>
            </a:r>
            <a:r>
              <a:rPr lang="en-US" sz="2400" b="1" dirty="0"/>
              <a:t> lentos, 12 </a:t>
            </a:r>
            <a:r>
              <a:rPr lang="lt-LT" sz="2400" b="1" dirty="0"/>
              <a:t> kompiuterių, 25 nešiojami kompiuteriai, 12 spausdintuvų, 20 dokumentų nuskaitymo kamerų, 17 ausinių</a:t>
            </a:r>
            <a:r>
              <a:rPr lang="lt-LT" dirty="0"/>
              <a:t>.</a:t>
            </a:r>
            <a:endParaRPr lang="en-US" dirty="0"/>
          </a:p>
        </p:txBody>
      </p:sp>
      <p:pic>
        <p:nvPicPr>
          <p:cNvPr id="4" name="Grafinis elementas 3" descr="Debesų kompiuterija">
            <a:extLst>
              <a:ext uri="{FF2B5EF4-FFF2-40B4-BE49-F238E27FC236}">
                <a16:creationId xmlns:a16="http://schemas.microsoft.com/office/drawing/2014/main" id="{BA611DDA-E46D-1F7D-FF2D-4DA357AD2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69425" y="1010479"/>
            <a:ext cx="4028661" cy="273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17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>
            <a:extLst>
              <a:ext uri="{FF2B5EF4-FFF2-40B4-BE49-F238E27FC236}">
                <a16:creationId xmlns:a16="http://schemas.microsoft.com/office/drawing/2014/main" id="{CC10F441-54FC-4774-5594-3FB0A3771482}"/>
              </a:ext>
            </a:extLst>
          </p:cNvPr>
          <p:cNvSpPr/>
          <p:nvPr/>
        </p:nvSpPr>
        <p:spPr>
          <a:xfrm>
            <a:off x="2173357" y="715617"/>
            <a:ext cx="8507895" cy="20540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4400" b="1" dirty="0"/>
              <a:t>Įsigyti minkštasuoliai mokyklos II aukšto poilsio erdvėms.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is 2" descr="Couch Sofa 2">
                <a:extLst>
                  <a:ext uri="{FF2B5EF4-FFF2-40B4-BE49-F238E27FC236}">
                    <a16:creationId xmlns:a16="http://schemas.microsoft.com/office/drawing/2014/main" id="{32E7D463-A732-28A2-2C43-A9F60159160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04428066"/>
                  </p:ext>
                </p:extLst>
              </p:nvPr>
            </p:nvGraphicFramePr>
            <p:xfrm>
              <a:off x="344724" y="2415911"/>
              <a:ext cx="4823452" cy="228459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823452" cy="2284597"/>
                    </a:xfrm>
                    <a:prstGeom prst="rect">
                      <a:avLst/>
                    </a:prstGeom>
                  </am3d:spPr>
                  <am3d:camera>
                    <am3d:pos x="0" y="0" z="571125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26315" d="1000000"/>
                    <am3d:preTrans dx="0" dy="729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34033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is 2" descr="Couch Sofa 2">
                <a:extLst>
                  <a:ext uri="{FF2B5EF4-FFF2-40B4-BE49-F238E27FC236}">
                    <a16:creationId xmlns:a16="http://schemas.microsoft.com/office/drawing/2014/main" id="{32E7D463-A732-28A2-2C43-A9F60159160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4724" y="2415911"/>
                <a:ext cx="4823452" cy="228459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72996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>
            <a:extLst>
              <a:ext uri="{FF2B5EF4-FFF2-40B4-BE49-F238E27FC236}">
                <a16:creationId xmlns:a16="http://schemas.microsoft.com/office/drawing/2014/main" id="{40EDD988-0776-EA10-6778-25D4AE283DA4}"/>
              </a:ext>
            </a:extLst>
          </p:cNvPr>
          <p:cNvSpPr/>
          <p:nvPr/>
        </p:nvSpPr>
        <p:spPr>
          <a:xfrm>
            <a:off x="1113182" y="106016"/>
            <a:ext cx="6096000" cy="33229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4800" b="1" dirty="0"/>
              <a:t>Įsigyti muzikos instrumentai </a:t>
            </a:r>
            <a:r>
              <a:rPr lang="en-US" sz="4800" b="1" dirty="0"/>
              <a:t>: </a:t>
            </a:r>
            <a:r>
              <a:rPr lang="lt-LT" sz="4800" b="1" dirty="0"/>
              <a:t> būgnai</a:t>
            </a:r>
            <a:r>
              <a:rPr lang="en-US" sz="4800" b="1" dirty="0"/>
              <a:t>, </a:t>
            </a:r>
            <a:r>
              <a:rPr lang="en-US" sz="4800" b="1" dirty="0" err="1"/>
              <a:t>okul</a:t>
            </a:r>
            <a:r>
              <a:rPr lang="lt-LT" sz="4800" b="1" dirty="0" err="1"/>
              <a:t>ėlės</a:t>
            </a:r>
            <a:r>
              <a:rPr lang="lt-LT" sz="4800" b="1" dirty="0"/>
              <a:t>.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is 2" descr="Bongo Drum">
                <a:extLst>
                  <a:ext uri="{FF2B5EF4-FFF2-40B4-BE49-F238E27FC236}">
                    <a16:creationId xmlns:a16="http://schemas.microsoft.com/office/drawing/2014/main" id="{F4F1C3A2-72E2-399C-5720-0F2F6A269A6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681717505"/>
                  </p:ext>
                </p:extLst>
              </p:nvPr>
            </p:nvGraphicFramePr>
            <p:xfrm>
              <a:off x="7414519" y="1136082"/>
              <a:ext cx="2319273" cy="458583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319273" cy="4585836"/>
                    </a:xfrm>
                    <a:prstGeom prst="rect">
                      <a:avLst/>
                    </a:prstGeom>
                  </am3d:spPr>
                  <am3d:camera>
                    <am3d:pos x="0" y="0" z="5994890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40005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35728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is 2" descr="Bongo Drum">
                <a:extLst>
                  <a:ext uri="{FF2B5EF4-FFF2-40B4-BE49-F238E27FC236}">
                    <a16:creationId xmlns:a16="http://schemas.microsoft.com/office/drawing/2014/main" id="{F4F1C3A2-72E2-399C-5720-0F2F6A269A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14519" y="1136082"/>
                <a:ext cx="2319273" cy="45858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is 3" descr="Student Classical Guitar">
                <a:extLst>
                  <a:ext uri="{FF2B5EF4-FFF2-40B4-BE49-F238E27FC236}">
                    <a16:creationId xmlns:a16="http://schemas.microsoft.com/office/drawing/2014/main" id="{52AA4293-7350-AFB7-C9E1-1D997F45CC3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18212981"/>
                  </p:ext>
                </p:extLst>
              </p:nvPr>
            </p:nvGraphicFramePr>
            <p:xfrm>
              <a:off x="617161" y="3576340"/>
              <a:ext cx="4809533" cy="1933252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809533" cy="1933252"/>
                    </a:xfrm>
                    <a:prstGeom prst="rect">
                      <a:avLst/>
                    </a:prstGeom>
                  </am3d:spPr>
                  <am3d:camera>
                    <am3d:pos x="0" y="0" z="5097059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6078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4186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is 3" descr="Student Classical Guitar">
                <a:extLst>
                  <a:ext uri="{FF2B5EF4-FFF2-40B4-BE49-F238E27FC236}">
                    <a16:creationId xmlns:a16="http://schemas.microsoft.com/office/drawing/2014/main" id="{52AA4293-7350-AFB7-C9E1-1D997F45CC3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7161" y="3576340"/>
                <a:ext cx="4809533" cy="193325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0412693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ja">
  <a:themeElements>
    <a:clrScheme name="Galerij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j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j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411</TotalTime>
  <Words>462</Words>
  <Application>Microsoft Office PowerPoint</Application>
  <PresentationFormat>Plačiaekranė</PresentationFormat>
  <Paragraphs>52</Paragraphs>
  <Slides>18</Slides>
  <Notes>1</Notes>
  <HiddenSlides>0</HiddenSlides>
  <MMClips>0</MMClips>
  <ScaleCrop>false</ScaleCrop>
  <HeadingPairs>
    <vt:vector size="6" baseType="variant">
      <vt:variant>
        <vt:lpstr>Naudojami šriftai</vt:lpstr>
      </vt:variant>
      <vt:variant>
        <vt:i4>3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18</vt:i4>
      </vt:variant>
    </vt:vector>
  </HeadingPairs>
  <TitlesOfParts>
    <vt:vector size="22" baseType="lpstr">
      <vt:lpstr>Arial</vt:lpstr>
      <vt:lpstr>Calibri</vt:lpstr>
      <vt:lpstr>Gill Sans MT</vt:lpstr>
      <vt:lpstr>Galerija</vt:lpstr>
      <vt:lpstr>Progimnazijos veiklos tobulinimo projektas ,,KOKYBĖS KREPŠELIS“</vt:lpstr>
      <vt:lpstr>  KOKYBĖ                                                   VERTĖ</vt:lpstr>
      <vt:lpstr>Europos SĄJUNGOS sruktūrinių Fondų / Europos socialinio  FONDO LėŠOMIS BENDRAI FINANSUOJAMAS PROJEKTAS +savivaldybės LĖŠOS (85% +15%)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Progimnazijos veiklos tobulinimo projektas ,,KOKYBĖS KREPŠELIS“</dc:title>
  <dc:creator>Nijolė Krušienė</dc:creator>
  <cp:lastModifiedBy>Nijolė Krušienė</cp:lastModifiedBy>
  <cp:revision>13</cp:revision>
  <cp:lastPrinted>2023-04-18T09:45:33Z</cp:lastPrinted>
  <dcterms:created xsi:type="dcterms:W3CDTF">2023-04-18T09:30:44Z</dcterms:created>
  <dcterms:modified xsi:type="dcterms:W3CDTF">2023-04-25T13:06:44Z</dcterms:modified>
</cp:coreProperties>
</file>